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latin typeface="Arial"/>
              </a:rPr>
              <a:t>Fai clic per modificare il formato </a:t>
            </a:r>
            <a:r>
              <a:rPr b="0" lang="it-IT" sz="4400" spc="-1" strike="noStrike">
                <a:latin typeface="Arial"/>
              </a:rPr>
              <a:t>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1800" spc="-1" strike="noStrike">
                <a:latin typeface="Arial"/>
              </a:rPr>
              <a:t>Fai clic per modificare il formato del testo del titolo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Fai clic per modificare il formato del testo della struttura</a:t>
            </a:r>
            <a:endParaRPr b="0" lang="it-IT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latin typeface="Arial"/>
              </a:rPr>
              <a:t>Secondo livello struttura</a:t>
            </a:r>
            <a:endParaRPr b="0" lang="it-IT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Terzo livello struttura</a:t>
            </a:r>
            <a:endParaRPr b="0" lang="it-IT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latin typeface="Arial"/>
              </a:rPr>
              <a:t>Quarto livello struttura</a:t>
            </a:r>
            <a:endParaRPr b="0" lang="it-IT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Quinto livello struttura</a:t>
            </a:r>
            <a:endParaRPr b="0" lang="it-IT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Sesto livello struttura</a:t>
            </a:r>
            <a:endParaRPr b="0" lang="it-IT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Settimo livello struttura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latin typeface="Arial"/>
              </a:rPr>
              <a:t>Fai clic per modificare il formato 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1800" spc="-1" strike="noStrike">
                <a:latin typeface="Arial"/>
              </a:rPr>
              <a:t>Fai clic per modificare il formato del testo del titolo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latin typeface="Arial"/>
              </a:rPr>
              <a:t>Fai clic per modificare il formato 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docs.conda.io/en/latest/miniconda.html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docs.conda.io/en/latest/miniconda.html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magine 81" descr=""/>
          <p:cNvPicPr/>
          <p:nvPr/>
        </p:nvPicPr>
        <p:blipFill>
          <a:blip r:embed="rId1"/>
          <a:srcRect l="10807" t="0" r="0" b="0"/>
          <a:stretch/>
        </p:blipFill>
        <p:spPr>
          <a:xfrm>
            <a:off x="10044000" y="108000"/>
            <a:ext cx="1905840" cy="151128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72000" y="1723320"/>
            <a:ext cx="10943280" cy="34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72000" y="412560"/>
            <a:ext cx="12743280" cy="51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Nella parte di laboratorio useremo </a:t>
            </a:r>
            <a:r>
              <a:rPr b="1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python</a:t>
            </a: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</a:t>
            </a:r>
            <a:r>
              <a:rPr b="1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Libro introduttivo</a:t>
            </a: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alla programmazione in python:</a:t>
            </a: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1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Pensare da informatico</a:t>
            </a: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” </a:t>
            </a:r>
            <a:r>
              <a:rPr b="0" lang="it-IT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di Allen B. Downey, Jeffrey Elkner e Chris Meyers</a:t>
            </a:r>
            <a:endParaRPr b="0" lang="it-IT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3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https://www.python.it/doc/Howtothink/Howtothink-html-it/index.htm</a:t>
            </a: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193" name="Line 3"/>
          <p:cNvSpPr/>
          <p:nvPr/>
        </p:nvSpPr>
        <p:spPr>
          <a:xfrm>
            <a:off x="180000" y="3924000"/>
            <a:ext cx="1080000" cy="360"/>
          </a:xfrm>
          <a:prstGeom prst="line">
            <a:avLst/>
          </a:prstGeom>
          <a:ln w="54000">
            <a:solidFill>
              <a:srgbClr val="ba13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Immagine 85" descr=""/>
          <p:cNvPicPr/>
          <p:nvPr/>
        </p:nvPicPr>
        <p:blipFill>
          <a:blip r:embed="rId2"/>
          <a:stretch/>
        </p:blipFill>
        <p:spPr>
          <a:xfrm>
            <a:off x="281520" y="1296000"/>
            <a:ext cx="10157760" cy="161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641160"/>
            <a:ext cx="10514520" cy="553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Selezionare ‘</a:t>
            </a:r>
            <a:r>
              <a:rPr b="1" lang="it-IT" sz="2800" spc="-1" strike="noStrike">
                <a:solidFill>
                  <a:srgbClr val="222222"/>
                </a:solidFill>
                <a:latin typeface="Calibri"/>
                <a:ea typeface="DejaVu Sans"/>
              </a:rPr>
              <a:t>Register Miniconda3 as my default Python 3.8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 e successivamente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Install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12" name="Immagine 3" descr=""/>
          <p:cNvPicPr/>
          <p:nvPr/>
        </p:nvPicPr>
        <p:blipFill>
          <a:blip r:embed="rId1"/>
          <a:stretch/>
        </p:blipFill>
        <p:spPr>
          <a:xfrm>
            <a:off x="3414240" y="1714680"/>
            <a:ext cx="5981040" cy="469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38080" y="798840"/>
            <a:ext cx="10514520" cy="53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Una volta completata l’installazione, selezionare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Next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14" name="Immagine 3" descr=""/>
          <p:cNvPicPr/>
          <p:nvPr/>
        </p:nvPicPr>
        <p:blipFill>
          <a:blip r:embed="rId1"/>
          <a:stretch/>
        </p:blipFill>
        <p:spPr>
          <a:xfrm>
            <a:off x="825480" y="1816200"/>
            <a:ext cx="5002920" cy="3999600"/>
          </a:xfrm>
          <a:prstGeom prst="rect">
            <a:avLst/>
          </a:prstGeom>
          <a:ln>
            <a:noFill/>
          </a:ln>
        </p:spPr>
      </p:pic>
      <p:pic>
        <p:nvPicPr>
          <p:cNvPr id="215" name="Immagine 6" descr=""/>
          <p:cNvPicPr/>
          <p:nvPr/>
        </p:nvPicPr>
        <p:blipFill>
          <a:blip r:embed="rId2"/>
          <a:stretch/>
        </p:blipFill>
        <p:spPr>
          <a:xfrm>
            <a:off x="6362280" y="1816200"/>
            <a:ext cx="5015520" cy="401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38080" y="798840"/>
            <a:ext cx="10890360" cy="53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Selezionare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Finish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 (le spunte alle due voci possono essere rimosse)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17" name="Immagine 4" descr=""/>
          <p:cNvPicPr/>
          <p:nvPr/>
        </p:nvPicPr>
        <p:blipFill>
          <a:blip r:embed="rId1"/>
          <a:stretch/>
        </p:blipFill>
        <p:spPr>
          <a:xfrm>
            <a:off x="3266280" y="1526400"/>
            <a:ext cx="6034320" cy="479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96320" y="1203840"/>
            <a:ext cx="5792760" cy="43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Entrando nel menù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 noterete una nuova voce che si chiama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Anaconda3 (64-bit)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</a:t>
            </a: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Cliccate sulla freccia a destra e selezionate la voce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Anaconda pompt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19" name="Immagine 3" descr=""/>
          <p:cNvPicPr/>
          <p:nvPr/>
        </p:nvPicPr>
        <p:blipFill>
          <a:blip r:embed="rId1"/>
          <a:srcRect l="0" t="0" r="0" b="87393"/>
          <a:stretch/>
        </p:blipFill>
        <p:spPr>
          <a:xfrm>
            <a:off x="7286040" y="1257120"/>
            <a:ext cx="3961440" cy="560520"/>
          </a:xfrm>
          <a:prstGeom prst="rect">
            <a:avLst/>
          </a:prstGeom>
          <a:ln>
            <a:noFill/>
          </a:ln>
        </p:spPr>
      </p:pic>
      <p:pic>
        <p:nvPicPr>
          <p:cNvPr id="220" name="Immagine 2" descr=""/>
          <p:cNvPicPr/>
          <p:nvPr/>
        </p:nvPicPr>
        <p:blipFill>
          <a:blip r:embed="rId2"/>
          <a:srcRect l="0" t="24489" r="0" b="62892"/>
          <a:stretch/>
        </p:blipFill>
        <p:spPr>
          <a:xfrm>
            <a:off x="7285320" y="1818360"/>
            <a:ext cx="3961800" cy="560520"/>
          </a:xfrm>
          <a:prstGeom prst="rect">
            <a:avLst/>
          </a:prstGeom>
          <a:ln>
            <a:noFill/>
          </a:ln>
        </p:spPr>
      </p:pic>
      <p:pic>
        <p:nvPicPr>
          <p:cNvPr id="221" name="Immagine 6" descr=""/>
          <p:cNvPicPr/>
          <p:nvPr/>
        </p:nvPicPr>
        <p:blipFill>
          <a:blip r:embed="rId3"/>
          <a:srcRect l="15" t="48874" r="-15" b="38519"/>
          <a:stretch/>
        </p:blipFill>
        <p:spPr>
          <a:xfrm>
            <a:off x="7285320" y="2379240"/>
            <a:ext cx="3961800" cy="5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41960" y="863640"/>
            <a:ext cx="10400400" cy="53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 aprirà una finestra di questo tipo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Digitate </a:t>
            </a:r>
            <a:r>
              <a:rPr b="1" lang="it-IT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conda install -c anaconda sypder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e premete il tasto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Invio</a:t>
            </a: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23" name="Immagine 4" descr=""/>
          <p:cNvPicPr/>
          <p:nvPr/>
        </p:nvPicPr>
        <p:blipFill>
          <a:blip r:embed="rId1"/>
          <a:srcRect l="-13" t="554" r="147" b="68446"/>
          <a:stretch/>
        </p:blipFill>
        <p:spPr>
          <a:xfrm>
            <a:off x="1049040" y="1617120"/>
            <a:ext cx="10265040" cy="1811160"/>
          </a:xfrm>
          <a:prstGeom prst="rect">
            <a:avLst/>
          </a:prstGeom>
          <a:ln>
            <a:noFill/>
          </a:ln>
        </p:spPr>
      </p:pic>
      <p:pic>
        <p:nvPicPr>
          <p:cNvPr id="224" name="Immagine 8" descr=""/>
          <p:cNvPicPr/>
          <p:nvPr/>
        </p:nvPicPr>
        <p:blipFill>
          <a:blip r:embed="rId2"/>
          <a:srcRect l="0" t="170" r="109" b="72835"/>
          <a:stretch/>
        </p:blipFill>
        <p:spPr>
          <a:xfrm>
            <a:off x="1031040" y="4659120"/>
            <a:ext cx="10283040" cy="158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38080" y="669960"/>
            <a:ext cx="10890360" cy="58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Alla domanda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Proceed ([y]/n)?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 rispondere digitando </a:t>
            </a:r>
            <a:r>
              <a:rPr b="1" lang="it-IT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y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26" name="Immagine 4" descr=""/>
          <p:cNvPicPr/>
          <p:nvPr/>
        </p:nvPicPr>
        <p:blipFill>
          <a:blip r:embed="rId1"/>
          <a:stretch/>
        </p:blipFill>
        <p:spPr>
          <a:xfrm>
            <a:off x="1815840" y="1419120"/>
            <a:ext cx="8559360" cy="487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838080" y="744120"/>
            <a:ext cx="10890360" cy="543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L’installazione sarà conclusa quando visualizzerete questo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28" name="Immagine 2" descr=""/>
          <p:cNvPicPr/>
          <p:nvPr/>
        </p:nvPicPr>
        <p:blipFill>
          <a:blip r:embed="rId1"/>
          <a:stretch/>
        </p:blipFill>
        <p:spPr>
          <a:xfrm>
            <a:off x="1809360" y="1493280"/>
            <a:ext cx="8572320" cy="487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magine 15" descr=""/>
          <p:cNvPicPr/>
          <p:nvPr/>
        </p:nvPicPr>
        <p:blipFill>
          <a:blip r:embed="rId1"/>
          <a:srcRect l="0" t="87209" r="0" b="386"/>
          <a:stretch/>
        </p:blipFill>
        <p:spPr>
          <a:xfrm>
            <a:off x="7416000" y="3797280"/>
            <a:ext cx="3809520" cy="65844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870120" y="1584360"/>
            <a:ext cx="5806440" cy="34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Dal menù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’, riaprite la voce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Anaconda3 (64-bit)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’, cliccando sulla freccia a destra.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Noterete che è comparso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Spyder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 come nuovo elemento all’interno della cartella. </a:t>
            </a: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31" name="Immagine 3" descr=""/>
          <p:cNvPicPr/>
          <p:nvPr/>
        </p:nvPicPr>
        <p:blipFill>
          <a:blip r:embed="rId2"/>
          <a:srcRect l="0" t="0" r="0" b="89769"/>
          <a:stretch/>
        </p:blipFill>
        <p:spPr>
          <a:xfrm>
            <a:off x="7416000" y="1604160"/>
            <a:ext cx="3809520" cy="542880"/>
          </a:xfrm>
          <a:prstGeom prst="rect">
            <a:avLst/>
          </a:prstGeom>
          <a:ln>
            <a:noFill/>
          </a:ln>
        </p:spPr>
      </p:pic>
      <p:pic>
        <p:nvPicPr>
          <p:cNvPr id="232" name="Immagine 5" descr=""/>
          <p:cNvPicPr/>
          <p:nvPr/>
        </p:nvPicPr>
        <p:blipFill>
          <a:blip r:embed="rId3"/>
          <a:srcRect l="0" t="19831" r="0" b="69938"/>
          <a:stretch/>
        </p:blipFill>
        <p:spPr>
          <a:xfrm>
            <a:off x="7416000" y="2147760"/>
            <a:ext cx="3809520" cy="542880"/>
          </a:xfrm>
          <a:prstGeom prst="rect">
            <a:avLst/>
          </a:prstGeom>
          <a:ln>
            <a:noFill/>
          </a:ln>
        </p:spPr>
      </p:pic>
      <p:pic>
        <p:nvPicPr>
          <p:cNvPr id="233" name="Immagine 7" descr=""/>
          <p:cNvPicPr/>
          <p:nvPr/>
        </p:nvPicPr>
        <p:blipFill>
          <a:blip r:embed="rId4"/>
          <a:srcRect l="0" t="39033" r="0" b="50361"/>
          <a:stretch/>
        </p:blipFill>
        <p:spPr>
          <a:xfrm>
            <a:off x="7416000" y="2691360"/>
            <a:ext cx="3809520" cy="562680"/>
          </a:xfrm>
          <a:prstGeom prst="rect">
            <a:avLst/>
          </a:prstGeom>
          <a:ln>
            <a:noFill/>
          </a:ln>
        </p:spPr>
      </p:pic>
      <p:pic>
        <p:nvPicPr>
          <p:cNvPr id="234" name="Immagine 13" descr=""/>
          <p:cNvPicPr/>
          <p:nvPr/>
        </p:nvPicPr>
        <p:blipFill>
          <a:blip r:embed="rId5"/>
          <a:srcRect l="0" t="67977" r="0" b="21619"/>
          <a:stretch/>
        </p:blipFill>
        <p:spPr>
          <a:xfrm>
            <a:off x="7416000" y="3255120"/>
            <a:ext cx="3809520" cy="55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it-IT" sz="6000" spc="-1" strike="noStrike">
                <a:solidFill>
                  <a:srgbClr val="000000"/>
                </a:solidFill>
                <a:latin typeface="Calibri"/>
              </a:rPr>
              <a:t>Installazione di Python e Spyder su Mac e Linux</a:t>
            </a:r>
            <a:endParaRPr b="0" lang="it-IT" sz="60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523880" y="4079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i="1" lang="it-IT" sz="2400" spc="-1" strike="noStrike">
                <a:solidFill>
                  <a:srgbClr val="000000"/>
                </a:solidFill>
                <a:latin typeface="Calibri"/>
              </a:rPr>
              <a:t>PLS -  Big data e network tra fisica e biologia</a:t>
            </a:r>
            <a:endParaRPr b="0" lang="it-IT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a.a. 2020/2021</a:t>
            </a:r>
            <a:endParaRPr b="0" lang="it-IT" sz="2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1224000"/>
            <a:ext cx="1108764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Scaricare l’eseguibile dal seguente link </a:t>
            </a:r>
            <a:r>
              <a:rPr b="0" lang="it-IT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https://docs.conda.io/en/latest/miniconda.html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720000" y="360000"/>
            <a:ext cx="41036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t-IT" sz="2600" spc="-1" strike="noStrike">
                <a:latin typeface="Arial"/>
              </a:rPr>
              <a:t>Mac OS</a:t>
            </a:r>
            <a:endParaRPr b="0" lang="it-IT" sz="26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576000" y="2658960"/>
            <a:ext cx="11164680" cy="295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468000"/>
            <a:ext cx="11663280" cy="403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Per </a:t>
            </a:r>
            <a:r>
              <a:rPr b="1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eseguire python</a:t>
            </a: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abbiamo 2 possibilità:</a:t>
            </a:r>
            <a:endParaRPr b="0" lang="it-IT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Usare un interprete online:</a:t>
            </a:r>
            <a:endParaRPr b="0" lang="it-I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it-IT" sz="3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https://www.tutorialspoint.com/execute_python3_online.php</a:t>
            </a:r>
            <a:endParaRPr b="0" lang="it-IT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Installare python sul computer</a:t>
            </a:r>
            <a:endParaRPr b="0" lang="it-IT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196" name="Line 2"/>
          <p:cNvSpPr/>
          <p:nvPr/>
        </p:nvSpPr>
        <p:spPr>
          <a:xfrm>
            <a:off x="72000" y="1044000"/>
            <a:ext cx="1080000" cy="360"/>
          </a:xfrm>
          <a:prstGeom prst="line">
            <a:avLst/>
          </a:prstGeom>
          <a:ln w="54000">
            <a:solidFill>
              <a:srgbClr val="ba13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648000" y="323280"/>
            <a:ext cx="10514880" cy="10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Andare nella cartella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Download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’ e fare doppio click sul file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Miniconda3-latest-MacOSX-x86_64.pkg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’. Si apre la finestra: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538200" y="1515240"/>
            <a:ext cx="5365440" cy="381240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1761840" y="5904000"/>
            <a:ext cx="7957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Selezionare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Continua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’ ed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Accetta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’ per la licenza</a:t>
            </a:r>
            <a:endParaRPr b="0" lang="it-IT" sz="28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6192000" y="1423800"/>
            <a:ext cx="5456880" cy="390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838080" y="798840"/>
            <a:ext cx="10514880" cy="53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Selezionare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‘Installa solo per me’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2592000" y="1584000"/>
            <a:ext cx="6483240" cy="458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2601360" y="1720080"/>
            <a:ext cx="6398280" cy="454356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440" y="798840"/>
            <a:ext cx="10514880" cy="53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Selezionare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‘Continua’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88760" y="5484960"/>
            <a:ext cx="11018880" cy="106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Terminata l’installazione premere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Chiudi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, andate in Applicazioni → Utility →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Terminale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3528000" y="792000"/>
            <a:ext cx="6042240" cy="424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4968000" y="2501280"/>
            <a:ext cx="6479640" cy="369036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144000" y="295200"/>
            <a:ext cx="6199560" cy="352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48760" y="310320"/>
            <a:ext cx="10514880" cy="11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All’interno del TERMINALE, digitare il comando:</a:t>
            </a:r>
            <a:endParaRPr b="0" lang="it-IT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conda install spyder 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rcRect l="0" t="0" r="0" b="59572"/>
          <a:stretch/>
        </p:blipFill>
        <p:spPr>
          <a:xfrm>
            <a:off x="2880000" y="1512000"/>
            <a:ext cx="6428520" cy="167436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2592000" y="4450320"/>
            <a:ext cx="6551640" cy="2029320"/>
          </a:xfrm>
          <a:prstGeom prst="rect">
            <a:avLst/>
          </a:prstGeom>
          <a:ln>
            <a:noFill/>
          </a:ln>
        </p:spPr>
      </p:pic>
      <p:sp>
        <p:nvSpPr>
          <p:cNvPr id="255" name="CustomShape 2"/>
          <p:cNvSpPr/>
          <p:nvPr/>
        </p:nvSpPr>
        <p:spPr>
          <a:xfrm>
            <a:off x="1220760" y="3816000"/>
            <a:ext cx="10514880" cy="11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Se sono richiesti aggiornamenti, premere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y + invio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149120" y="310320"/>
            <a:ext cx="10514880" cy="11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Terminata l’installazione, digitando il comando:   $ 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spyder   </a:t>
            </a:r>
            <a:endParaRPr b="0" lang="it-IT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si apre l’ambiente di lavoro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1413720" y="1307520"/>
            <a:ext cx="8881920" cy="517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16000" y="288000"/>
            <a:ext cx="3167640" cy="20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it-IT" sz="2600" spc="-1" strike="noStrike">
                <a:latin typeface="Arial"/>
              </a:rPr>
              <a:t>Linux</a:t>
            </a: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600" spc="-1" strike="noStrike">
                <a:latin typeface="Arial"/>
              </a:rPr>
              <a:t> </a:t>
            </a:r>
            <a:endParaRPr b="0" lang="it-IT" sz="26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288000" y="1368000"/>
            <a:ext cx="108716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2400" spc="-1" strike="noStrike">
                <a:latin typeface="Arial"/>
              </a:rPr>
              <a:t>Aprire il </a:t>
            </a:r>
            <a:r>
              <a:rPr b="1" lang="it-IT" sz="2400" spc="-1" strike="noStrike">
                <a:latin typeface="Arial"/>
              </a:rPr>
              <a:t>Terminale </a:t>
            </a:r>
            <a:r>
              <a:rPr b="0" lang="it-IT" sz="2400" spc="-1" strike="noStrike">
                <a:latin typeface="Arial"/>
              </a:rPr>
              <a:t>e scaricare l’eseguibile per l’installazione mediante il comando: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313131"/>
                </a:solidFill>
                <a:latin typeface="Menlo-Regular"/>
                <a:ea typeface="Menlo-Regular"/>
              </a:rPr>
              <a:t> </a:t>
            </a:r>
            <a:r>
              <a:rPr b="1" lang="it-IT" sz="1800" spc="-1" strike="noStrike">
                <a:solidFill>
                  <a:srgbClr val="313131"/>
                </a:solidFill>
                <a:latin typeface="Menlo-Regular"/>
                <a:ea typeface="Menlo-Regular"/>
              </a:rPr>
              <a:t>$ wget https://repo.anaconda.com/miniconda/Miniconda3-latest-Linux-x86_64.sh</a:t>
            </a:r>
            <a:r>
              <a:rPr b="1" lang="it-IT" sz="1800" spc="-1" strike="noStrike">
                <a:solidFill>
                  <a:srgbClr val="313131"/>
                </a:solidFill>
                <a:latin typeface="Arial"/>
                <a:ea typeface="Menlo-Regular"/>
              </a:rPr>
              <a:t> 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360000" y="3301200"/>
            <a:ext cx="7055640" cy="24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2200" spc="-1" strike="noStrike">
                <a:latin typeface="Arial"/>
              </a:rPr>
              <a:t>Digitare nel Terminale i comandi: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1800" spc="-1" strike="noStrike">
                <a:latin typeface="Menlo"/>
              </a:rPr>
              <a:t>$ chmod +x Miniconda3-latest-Linux-x86_64.sh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313131"/>
                </a:solidFill>
                <a:latin typeface="Menlo-Regular"/>
                <a:ea typeface="Menlo-Regular"/>
              </a:rPr>
              <a:t>$ bash Miniconda3</a:t>
            </a:r>
            <a:r>
              <a:rPr b="1" lang="it-IT" sz="1800" spc="-1" strike="noStrike">
                <a:solidFill>
                  <a:srgbClr val="535353"/>
                </a:solidFill>
                <a:latin typeface="Menlo-Regular"/>
                <a:ea typeface="Menlo-Regular"/>
              </a:rPr>
              <a:t>-</a:t>
            </a:r>
            <a:r>
              <a:rPr b="1" lang="it-IT" sz="1800" spc="-1" strike="noStrike">
                <a:solidFill>
                  <a:srgbClr val="313131"/>
                </a:solidFill>
                <a:latin typeface="Menlo-Regular"/>
                <a:ea typeface="Menlo-Regular"/>
              </a:rPr>
              <a:t>latest</a:t>
            </a:r>
            <a:r>
              <a:rPr b="1" lang="it-IT" sz="1800" spc="-1" strike="noStrike">
                <a:solidFill>
                  <a:srgbClr val="535353"/>
                </a:solidFill>
                <a:latin typeface="Menlo-Regular"/>
                <a:ea typeface="Menlo-Regular"/>
              </a:rPr>
              <a:t>-</a:t>
            </a:r>
            <a:r>
              <a:rPr b="1" lang="it-IT" sz="1800" spc="-1" strike="noStrike">
                <a:solidFill>
                  <a:srgbClr val="313131"/>
                </a:solidFill>
                <a:latin typeface="Menlo-Regular"/>
                <a:ea typeface="Menlo-Regular"/>
              </a:rPr>
              <a:t>Linux</a:t>
            </a:r>
            <a:r>
              <a:rPr b="1" lang="it-IT" sz="1800" spc="-1" strike="noStrike">
                <a:solidFill>
                  <a:srgbClr val="535353"/>
                </a:solidFill>
                <a:latin typeface="Menlo-Regular"/>
                <a:ea typeface="Menlo-Regular"/>
              </a:rPr>
              <a:t>-</a:t>
            </a:r>
            <a:r>
              <a:rPr b="1" lang="it-IT" sz="1800" spc="-1" strike="noStrike">
                <a:solidFill>
                  <a:srgbClr val="313131"/>
                </a:solidFill>
                <a:latin typeface="Menlo-Regular"/>
                <a:ea typeface="Menlo-Regular"/>
              </a:rPr>
              <a:t>x86_64</a:t>
            </a:r>
            <a:r>
              <a:rPr b="1" lang="it-IT" sz="1800" spc="-1" strike="noStrike">
                <a:solidFill>
                  <a:srgbClr val="535353"/>
                </a:solidFill>
                <a:latin typeface="Menlo-Regular"/>
                <a:ea typeface="Menlo-Regular"/>
              </a:rPr>
              <a:t>.</a:t>
            </a:r>
            <a:r>
              <a:rPr b="1" lang="it-IT" sz="1800" spc="-1" strike="noStrike">
                <a:solidFill>
                  <a:srgbClr val="313131"/>
                </a:solidFill>
                <a:latin typeface="Menlo-Regular"/>
                <a:ea typeface="Menlo-Regular"/>
              </a:rPr>
              <a:t>sh</a:t>
            </a:r>
            <a:r>
              <a:rPr b="1" lang="it-IT" sz="1800" spc="-1" strike="noStrike">
                <a:solidFill>
                  <a:srgbClr val="313131"/>
                </a:solidFill>
                <a:latin typeface="Menlo"/>
                <a:ea typeface="Menlo-Regular"/>
              </a:rPr>
              <a:t> 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792000" y="1214640"/>
            <a:ext cx="9014040" cy="1305000"/>
          </a:xfrm>
          <a:prstGeom prst="rect">
            <a:avLst/>
          </a:prstGeom>
          <a:ln>
            <a:noFill/>
          </a:ln>
        </p:spPr>
      </p:pic>
      <p:sp>
        <p:nvSpPr>
          <p:cNvPr id="262" name="CustomShape 1"/>
          <p:cNvSpPr/>
          <p:nvPr/>
        </p:nvSpPr>
        <p:spPr>
          <a:xfrm>
            <a:off x="648000" y="517680"/>
            <a:ext cx="87116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2200" spc="-1" strike="noStrike">
                <a:latin typeface="Arial"/>
              </a:rPr>
              <a:t>Accettare la licenza digitando </a:t>
            </a:r>
            <a:r>
              <a:rPr b="1" lang="it-IT" sz="2200" spc="-1" strike="noStrike">
                <a:latin typeface="Arial"/>
              </a:rPr>
              <a:t>yes + Enter</a:t>
            </a:r>
            <a:endParaRPr b="0" lang="it-IT" sz="22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792000" y="4136400"/>
            <a:ext cx="8265600" cy="17276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720000" y="3384000"/>
            <a:ext cx="87116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2200" spc="-1" strike="noStrike">
                <a:latin typeface="Arial"/>
              </a:rPr>
              <a:t>Premere invio per accettare la directory di Installazione:</a:t>
            </a:r>
            <a:endParaRPr b="0" lang="it-IT" sz="22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576000" y="504000"/>
            <a:ext cx="11303640" cy="511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2400" spc="-1" strike="noStrike">
                <a:latin typeface="Arial"/>
              </a:rPr>
              <a:t>Terminata l’installazione di Miniconda, dobbiamo installare spyder.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latin typeface="Arial"/>
              </a:rPr>
              <a:t> </a:t>
            </a:r>
            <a:r>
              <a:rPr b="0" lang="it-IT" sz="2400" spc="-1" strike="noStrike">
                <a:latin typeface="Arial"/>
              </a:rPr>
              <a:t>Nel Terminale digitare il comando: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1800" spc="-1" strike="noStrike">
                <a:latin typeface="Menlo"/>
              </a:rPr>
              <a:t>$ conda install spyder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200" spc="-1" strike="noStrike">
                <a:latin typeface="Times New Roman"/>
              </a:rPr>
              <a:t>(Alla richiesta di aggiornamento digitare </a:t>
            </a:r>
            <a:r>
              <a:rPr b="1" lang="it-IT" sz="2200" spc="-1" strike="noStrike">
                <a:latin typeface="Times New Roman"/>
              </a:rPr>
              <a:t>yes + Invio</a:t>
            </a:r>
            <a:r>
              <a:rPr b="0" lang="it-IT" sz="2200" spc="-1" strike="noStrike">
                <a:latin typeface="Times New Roman"/>
              </a:rPr>
              <a:t>)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latin typeface="Times New Roman"/>
              </a:rPr>
              <a:t>Una volta installato, spyder può essere aperto digitando nel Terminale: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1800" spc="-1" strike="noStrike">
                <a:latin typeface="Menlo"/>
              </a:rPr>
              <a:t>$ spyder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it-IT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Installazione di Python e Spyder su Windows</a:t>
            </a:r>
            <a:endParaRPr b="0" lang="it-IT" sz="60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523880" y="40798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i="1" lang="it-I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PLS -  Big data e network tra fisica e biologia</a:t>
            </a:r>
            <a:endParaRPr b="0" lang="it-IT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a.a. 2020/2021</a:t>
            </a:r>
            <a:endParaRPr b="0" lang="it-IT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838080" y="1009080"/>
            <a:ext cx="10514520" cy="51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Scaricare l’eseguibile dal seguente link </a:t>
            </a:r>
            <a:r>
              <a:rPr b="0" lang="it-IT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https://docs.conda.io/en/latest/miniconda.html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00" name="Immagine 4" descr=""/>
          <p:cNvPicPr/>
          <p:nvPr/>
        </p:nvPicPr>
        <p:blipFill>
          <a:blip r:embed="rId2"/>
          <a:stretch/>
        </p:blipFill>
        <p:spPr>
          <a:xfrm>
            <a:off x="982440" y="2318400"/>
            <a:ext cx="10370160" cy="332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38080" y="683280"/>
            <a:ext cx="10514520" cy="57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Andare nella cartella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 e fare doppio click sul file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Miniconda3-latest-Windows-x86_64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02" name="Immagine 3" descr=""/>
          <p:cNvPicPr/>
          <p:nvPr/>
        </p:nvPicPr>
        <p:blipFill>
          <a:blip r:embed="rId1"/>
          <a:stretch/>
        </p:blipFill>
        <p:spPr>
          <a:xfrm>
            <a:off x="2973240" y="1724760"/>
            <a:ext cx="5952600" cy="457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38080" y="777600"/>
            <a:ext cx="10514520" cy="53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Selezionare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Next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04" name="Immagine 3" descr=""/>
          <p:cNvPicPr/>
          <p:nvPr/>
        </p:nvPicPr>
        <p:blipFill>
          <a:blip r:embed="rId1"/>
          <a:stretch/>
        </p:blipFill>
        <p:spPr>
          <a:xfrm>
            <a:off x="3266280" y="1609560"/>
            <a:ext cx="5958000" cy="463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838080" y="798840"/>
            <a:ext cx="10514520" cy="53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Selezionare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 Agree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06" name="Immagine 3" descr=""/>
          <p:cNvPicPr/>
          <p:nvPr/>
        </p:nvPicPr>
        <p:blipFill>
          <a:blip r:embed="rId1"/>
          <a:stretch/>
        </p:blipFill>
        <p:spPr>
          <a:xfrm>
            <a:off x="3248280" y="1521000"/>
            <a:ext cx="5904720" cy="465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38080" y="798840"/>
            <a:ext cx="10514520" cy="53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Selezionare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Just me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 e poi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Next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08" name="Immagine 4" descr=""/>
          <p:cNvPicPr/>
          <p:nvPr/>
        </p:nvPicPr>
        <p:blipFill>
          <a:blip r:embed="rId1"/>
          <a:stretch/>
        </p:blipFill>
        <p:spPr>
          <a:xfrm>
            <a:off x="3533400" y="1504440"/>
            <a:ext cx="5897160" cy="47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38080" y="651600"/>
            <a:ext cx="10514520" cy="55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Selezionare la cartella in cui si vuole effettuare l’installazione e successivamente ‘</a:t>
            </a: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Next</a:t>
            </a: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’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800" spc="-1" strike="noStrike">
              <a:latin typeface="Arial"/>
            </a:endParaRPr>
          </a:p>
        </p:txBody>
      </p:sp>
      <p:pic>
        <p:nvPicPr>
          <p:cNvPr id="210" name="Immagine 3" descr=""/>
          <p:cNvPicPr/>
          <p:nvPr/>
        </p:nvPicPr>
        <p:blipFill>
          <a:blip r:embed="rId1"/>
          <a:stretch/>
        </p:blipFill>
        <p:spPr>
          <a:xfrm>
            <a:off x="3245040" y="1727640"/>
            <a:ext cx="5958000" cy="466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Application>LibreOffice/6.0.7.3$Linux_X86_64 LibreOffice_project/00m0$Build-3</Application>
  <Words>310</Words>
  <Paragraphs>112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2021-01-16T16:30:09Z</dcterms:created>
  <dc:creator>Alessandra Merlotti</dc:creator>
  <dc:description/>
  <dc:language>it-IT</dc:language>
  <cp:lastModifiedBy>Claudia </cp:lastModifiedBy>
  <dcterms:modified xsi:type="dcterms:W3CDTF">2021-01-18T09:42:26Z</dcterms:modified>
  <cp:revision>32</cp:revision>
  <dc:subject/>
  <dc:title>Installazione di Python e Spyder su Windows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